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79" r:id="rId2"/>
    <p:sldId id="280" r:id="rId3"/>
    <p:sldId id="281" r:id="rId4"/>
    <p:sldId id="282" r:id="rId5"/>
    <p:sldId id="288" r:id="rId6"/>
    <p:sldId id="28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28998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28537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42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239184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804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1895748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395976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178878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215410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0854A-CEF0-4D66-B5C2-EFC560DDAF92}" type="datetimeFigureOut">
              <a:rPr lang="en-AU" smtClean="0"/>
              <a:t>26/04/2023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102485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10854A-CEF0-4D66-B5C2-EFC560DDAF92}" type="datetimeFigureOut">
              <a:rPr lang="en-AU" smtClean="0"/>
              <a:t>26/04/2023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45128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0854A-CEF0-4D66-B5C2-EFC560DDAF92}" type="datetimeFigureOut">
              <a:rPr lang="en-AU" smtClean="0"/>
              <a:t>26/04/2023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124935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10854A-CEF0-4D66-B5C2-EFC560DDAF92}" type="datetimeFigureOut">
              <a:rPr lang="en-AU" smtClean="0"/>
              <a:t>26/04/2023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273773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0854A-CEF0-4D66-B5C2-EFC560DDAF92}" type="datetimeFigureOut">
              <a:rPr lang="en-AU" smtClean="0"/>
              <a:t>26/04/2023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267456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0854A-CEF0-4D66-B5C2-EFC560DDAF92}" type="datetimeFigureOut">
              <a:rPr lang="en-AU" smtClean="0"/>
              <a:t>26/04/2023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966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10854A-CEF0-4D66-B5C2-EFC560DDAF92}" type="datetimeFigureOut">
              <a:rPr lang="en-AU" smtClean="0"/>
              <a:t>26/04/2023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3E2372-218A-43D9-80D6-5A6C3EABD14E}" type="slidenum">
              <a:rPr lang="en-AU" smtClean="0"/>
              <a:t>‹#›</a:t>
            </a:fld>
            <a:endParaRPr lang="en-AU"/>
          </a:p>
        </p:txBody>
      </p:sp>
    </p:spTree>
    <p:extLst>
      <p:ext uri="{BB962C8B-B14F-4D97-AF65-F5344CB8AC3E}">
        <p14:creationId xmlns:p14="http://schemas.microsoft.com/office/powerpoint/2010/main" val="176381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10854A-CEF0-4D66-B5C2-EFC560DDAF92}" type="datetimeFigureOut">
              <a:rPr lang="en-AU" smtClean="0"/>
              <a:t>26/04/2023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03E2372-218A-43D9-80D6-5A6C3EABD14E}" type="slidenum">
              <a:rPr lang="en-AU" smtClean="0"/>
              <a:t>‹#›</a:t>
            </a:fld>
            <a:endParaRPr lang="en-AU"/>
          </a:p>
        </p:txBody>
      </p:sp>
    </p:spTree>
    <p:extLst>
      <p:ext uri="{BB962C8B-B14F-4D97-AF65-F5344CB8AC3E}">
        <p14:creationId xmlns:p14="http://schemas.microsoft.com/office/powerpoint/2010/main" val="179652955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5D3F7D9-9C26-10C1-9A9B-2E9A6B9A4833}"/>
              </a:ext>
            </a:extLst>
          </p:cNvPr>
          <p:cNvSpPr>
            <a:spLocks noGrp="1"/>
          </p:cNvSpPr>
          <p:nvPr>
            <p:ph type="title"/>
          </p:nvPr>
        </p:nvSpPr>
        <p:spPr>
          <a:xfrm>
            <a:off x="1053852" y="347175"/>
            <a:ext cx="10518716" cy="1320800"/>
          </a:xfrm>
        </p:spPr>
        <p:txBody>
          <a:bodyPr/>
          <a:lstStyle/>
          <a:p>
            <a:pPr algn="ctr"/>
            <a:r>
              <a:rPr lang="en-AU" i="1" dirty="0">
                <a:solidFill>
                  <a:schemeClr val="tx1"/>
                </a:solidFill>
              </a:rPr>
              <a:t>‘God has done great things for me …’ </a:t>
            </a:r>
            <a:r>
              <a:rPr lang="en-AU" sz="1800" dirty="0">
                <a:solidFill>
                  <a:srgbClr val="000000"/>
                </a:solidFill>
                <a:effectLst/>
                <a:latin typeface="Calibri" panose="020F0502020204030204" pitchFamily="34" charset="0"/>
                <a:ea typeface="Calibri" panose="020F0502020204030204" pitchFamily="34" charset="0"/>
              </a:rPr>
              <a:t>Luke 1:46) </a:t>
            </a:r>
            <a:endParaRPr lang="en-AU" i="1" dirty="0">
              <a:solidFill>
                <a:schemeClr val="tx1"/>
              </a:solidFill>
            </a:endParaRPr>
          </a:p>
        </p:txBody>
      </p:sp>
      <p:pic>
        <p:nvPicPr>
          <p:cNvPr id="7" name="Content Placeholder 6" descr="Mary's Song… The Magnificat | Regeneration, Repentance and Reformation">
            <a:extLst>
              <a:ext uri="{FF2B5EF4-FFF2-40B4-BE49-F238E27FC236}">
                <a16:creationId xmlns:a16="http://schemas.microsoft.com/office/drawing/2014/main" xmlns="" id="{09F67546-B42D-EA01-C916-7F65FB2D4A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67975"/>
            <a:ext cx="7620000" cy="4839726"/>
          </a:xfrm>
          <a:prstGeom prst="rect">
            <a:avLst/>
          </a:prstGeom>
          <a:noFill/>
          <a:ln>
            <a:noFill/>
          </a:ln>
        </p:spPr>
      </p:pic>
    </p:spTree>
    <p:extLst>
      <p:ext uri="{BB962C8B-B14F-4D97-AF65-F5344CB8AC3E}">
        <p14:creationId xmlns:p14="http://schemas.microsoft.com/office/powerpoint/2010/main" val="44278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D5636CB-9C2F-759F-3C7F-B856884DC098}"/>
              </a:ext>
            </a:extLst>
          </p:cNvPr>
          <p:cNvSpPr>
            <a:spLocks noGrp="1"/>
          </p:cNvSpPr>
          <p:nvPr>
            <p:ph type="title"/>
          </p:nvPr>
        </p:nvSpPr>
        <p:spPr>
          <a:xfrm>
            <a:off x="224118" y="609599"/>
            <a:ext cx="4898488" cy="5810865"/>
          </a:xfrm>
        </p:spPr>
        <p:txBody>
          <a:bodyPr>
            <a:normAutofit/>
          </a:bodyPr>
          <a:lstStyle/>
          <a:p>
            <a:r>
              <a:rPr lang="en-AU" sz="4000" i="1" dirty="0">
                <a:solidFill>
                  <a:srgbClr val="000000"/>
                </a:solidFill>
                <a:effectLst/>
                <a:latin typeface="Calibri" panose="020F0502020204030204" pitchFamily="34" charset="0"/>
                <a:ea typeface="Calibri" panose="020F0502020204030204" pitchFamily="34" charset="0"/>
              </a:rPr>
              <a:t/>
            </a:r>
            <a:br>
              <a:rPr lang="en-AU" sz="4000" i="1" dirty="0">
                <a:solidFill>
                  <a:srgbClr val="000000"/>
                </a:solidFill>
                <a:effectLst/>
                <a:latin typeface="Calibri" panose="020F0502020204030204" pitchFamily="34" charset="0"/>
                <a:ea typeface="Calibri" panose="020F0502020204030204" pitchFamily="34" charset="0"/>
              </a:rPr>
            </a:br>
            <a:r>
              <a:rPr lang="en-AU" sz="4000" i="1" dirty="0">
                <a:solidFill>
                  <a:srgbClr val="000000"/>
                </a:solidFill>
                <a:effectLst/>
                <a:latin typeface="Calibri" panose="020F0502020204030204" pitchFamily="34" charset="0"/>
                <a:ea typeface="Calibri" panose="020F0502020204030204" pitchFamily="34" charset="0"/>
              </a:rPr>
              <a:t/>
            </a:r>
            <a:br>
              <a:rPr lang="en-AU" sz="4000" i="1" dirty="0">
                <a:solidFill>
                  <a:srgbClr val="000000"/>
                </a:solidFill>
                <a:effectLst/>
                <a:latin typeface="Calibri" panose="020F0502020204030204" pitchFamily="34" charset="0"/>
                <a:ea typeface="Calibri" panose="020F0502020204030204" pitchFamily="34" charset="0"/>
              </a:rPr>
            </a:br>
            <a:r>
              <a:rPr lang="en-AU" sz="4000" i="1" dirty="0">
                <a:solidFill>
                  <a:srgbClr val="000000"/>
                </a:solidFill>
                <a:effectLst/>
                <a:latin typeface="Calibri" panose="020F0502020204030204" pitchFamily="34" charset="0"/>
                <a:ea typeface="Calibri" panose="020F0502020204030204" pitchFamily="34" charset="0"/>
              </a:rPr>
              <a:t>‘They were surprised to find him </a:t>
            </a:r>
            <a:br>
              <a:rPr lang="en-AU" sz="4000" i="1" dirty="0">
                <a:solidFill>
                  <a:srgbClr val="000000"/>
                </a:solidFill>
                <a:effectLst/>
                <a:latin typeface="Calibri" panose="020F0502020204030204" pitchFamily="34" charset="0"/>
                <a:ea typeface="Calibri" panose="020F0502020204030204" pitchFamily="34" charset="0"/>
              </a:rPr>
            </a:br>
            <a:r>
              <a:rPr lang="en-AU" sz="4000" i="1" dirty="0">
                <a:solidFill>
                  <a:srgbClr val="000000"/>
                </a:solidFill>
                <a:effectLst/>
                <a:latin typeface="Calibri" panose="020F0502020204030204" pitchFamily="34" charset="0"/>
                <a:ea typeface="Calibri" panose="020F0502020204030204" pitchFamily="34" charset="0"/>
              </a:rPr>
              <a:t>talking with a woman’.</a:t>
            </a:r>
            <a:r>
              <a:rPr lang="en-US" sz="1800" dirty="0">
                <a:effectLst/>
                <a:latin typeface="Calibri" panose="020F0502020204030204" pitchFamily="34" charset="0"/>
                <a:ea typeface="Calibri" panose="020F0502020204030204" pitchFamily="34" charset="0"/>
              </a:rPr>
              <a:t> John 4:27-30 </a:t>
            </a:r>
            <a:r>
              <a:rPr lang="en-AU" sz="4000" i="1" dirty="0">
                <a:solidFill>
                  <a:srgbClr val="000000"/>
                </a:solidFill>
                <a:effectLst/>
                <a:latin typeface="Calibri" panose="020F0502020204030204" pitchFamily="34" charset="0"/>
                <a:ea typeface="Calibri" panose="020F0502020204030204" pitchFamily="34" charset="0"/>
              </a:rPr>
              <a:t> </a:t>
            </a:r>
            <a:endParaRPr lang="en-AU" sz="4000" dirty="0"/>
          </a:p>
        </p:txBody>
      </p:sp>
      <p:pic>
        <p:nvPicPr>
          <p:cNvPr id="1026" name="Picture 2" descr="Christ and the Samaritan Woman 5x7 Set of 8 Giclee - Etsy Australia">
            <a:extLst>
              <a:ext uri="{FF2B5EF4-FFF2-40B4-BE49-F238E27FC236}">
                <a16:creationId xmlns:a16="http://schemas.microsoft.com/office/drawing/2014/main" xmlns="" id="{1BC3333F-18ED-B965-5892-62BA5204E55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739173" y="665956"/>
            <a:ext cx="5723218" cy="552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40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3935F6-6160-A127-AB60-13E748EE908D}"/>
              </a:ext>
            </a:extLst>
          </p:cNvPr>
          <p:cNvSpPr>
            <a:spLocks noGrp="1"/>
          </p:cNvSpPr>
          <p:nvPr>
            <p:ph type="title"/>
          </p:nvPr>
        </p:nvSpPr>
        <p:spPr>
          <a:xfrm>
            <a:off x="677334" y="609600"/>
            <a:ext cx="10035490" cy="1320800"/>
          </a:xfrm>
        </p:spPr>
        <p:txBody>
          <a:bodyPr>
            <a:normAutofit fontScale="90000"/>
          </a:bodyPr>
          <a:lstStyle/>
          <a:p>
            <a:r>
              <a:rPr lang="en-AU"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‘Jesus loved Martha and her sister and Lazarus’. </a:t>
            </a:r>
            <a:r>
              <a:rPr lang="en-US" sz="1800" dirty="0">
                <a:solidFill>
                  <a:schemeClr val="tx1"/>
                </a:solidFill>
                <a:effectLst/>
                <a:latin typeface="Calibri" panose="020F0502020204030204" pitchFamily="34" charset="0"/>
                <a:ea typeface="Calibri" panose="020F0502020204030204" pitchFamily="34" charset="0"/>
              </a:rPr>
              <a:t>John 11:28-29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3074" name="Picture 2" descr="Jesus Christ wants women to be priests - Wijngaards Institute for Catholic  Research">
            <a:extLst>
              <a:ext uri="{FF2B5EF4-FFF2-40B4-BE49-F238E27FC236}">
                <a16:creationId xmlns:a16="http://schemas.microsoft.com/office/drawing/2014/main" xmlns="" id="{66D823E7-D9AD-229E-CDCE-D0D12B001C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1938" y="1310522"/>
            <a:ext cx="7722836" cy="514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4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58A46-9A34-A5D3-E6B2-262C0E8EFFB8}"/>
              </a:ext>
            </a:extLst>
          </p:cNvPr>
          <p:cNvSpPr>
            <a:spLocks noGrp="1"/>
          </p:cNvSpPr>
          <p:nvPr>
            <p:ph type="title"/>
          </p:nvPr>
        </p:nvSpPr>
        <p:spPr/>
        <p:txBody>
          <a:bodyPr/>
          <a:lstStyle/>
          <a:p>
            <a:pPr algn="ctr"/>
            <a:r>
              <a:rPr lang="en-AU" i="1" dirty="0">
                <a:solidFill>
                  <a:schemeClr val="tx1"/>
                </a:solidFill>
              </a:rPr>
              <a:t>‘He is risen!’ </a:t>
            </a:r>
            <a:r>
              <a:rPr lang="en-US" sz="1800" dirty="0">
                <a:solidFill>
                  <a:schemeClr val="tx1"/>
                </a:solidFill>
                <a:effectLst/>
                <a:latin typeface="Calibri" panose="020F0502020204030204" pitchFamily="34" charset="0"/>
                <a:ea typeface="Calibri" panose="020F0502020204030204" pitchFamily="34" charset="0"/>
              </a:rPr>
              <a:t>Luke 24: 9-12 </a:t>
            </a:r>
            <a:endParaRPr lang="en-AU" i="1" dirty="0">
              <a:solidFill>
                <a:schemeClr val="tx1"/>
              </a:solidFill>
            </a:endParaRPr>
          </a:p>
        </p:txBody>
      </p:sp>
      <p:pic>
        <p:nvPicPr>
          <p:cNvPr id="4098" name="Picture 2" descr="I Have Seen the Lord!”—Mary Magdalene Sees the Resurrected Jesus">
            <a:extLst>
              <a:ext uri="{FF2B5EF4-FFF2-40B4-BE49-F238E27FC236}">
                <a16:creationId xmlns:a16="http://schemas.microsoft.com/office/drawing/2014/main" xmlns="" id="{12D98F7F-C248-CF0E-64D3-446CCAB0C0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582" y="1338891"/>
            <a:ext cx="9406270" cy="47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6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xmlns="" id="{98B0A5D4-BE45-D7EB-2037-4CBD18CF3FBA}"/>
              </a:ext>
            </a:extLst>
          </p:cNvPr>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9793288" y="636588"/>
            <a:ext cx="2398712" cy="22923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xmlns="" id="{7A6CF5BB-2148-7DE5-89D5-61D45C8F9B93}"/>
              </a:ext>
            </a:extLst>
          </p:cNvPr>
          <p:cNvSpPr>
            <a:spLocks noGrp="1"/>
          </p:cNvSpPr>
          <p:nvPr>
            <p:ph sz="half" idx="4294967295"/>
          </p:nvPr>
        </p:nvSpPr>
        <p:spPr>
          <a:xfrm>
            <a:off x="285748" y="190501"/>
            <a:ext cx="9391651" cy="6667500"/>
          </a:xfrm>
        </p:spPr>
        <p:txBody>
          <a:bodyPr>
            <a:normAutofit fontScale="70000" lnSpcReduction="20000"/>
          </a:bodyPr>
          <a:lstStyle/>
          <a:p>
            <a:pPr marL="0" indent="0" algn="l">
              <a:buNone/>
            </a:pPr>
            <a:r>
              <a:rPr lang="en-US" sz="3400" b="0" i="1" dirty="0">
                <a:solidFill>
                  <a:srgbClr val="000000"/>
                </a:solidFill>
                <a:effectLst/>
                <a:latin typeface="Cambria" panose="02040503050406030204" pitchFamily="18" charset="0"/>
              </a:rPr>
              <a:t>Thinking Jesus was the gardener, Mary said, "Sir, if you have taken his body away, please tell me, so I can go and get him."</a:t>
            </a:r>
            <a:endParaRPr lang="en-US" sz="3400" b="0" i="0" dirty="0">
              <a:solidFill>
                <a:srgbClr val="040404"/>
              </a:solidFill>
              <a:effectLst/>
              <a:latin typeface="Cambria" panose="02040503050406030204" pitchFamily="18" charset="0"/>
            </a:endParaRPr>
          </a:p>
          <a:p>
            <a:pPr marL="0" indent="0" algn="l">
              <a:buNone/>
            </a:pPr>
            <a:r>
              <a:rPr lang="en-US" sz="3400" b="0" i="1" dirty="0">
                <a:solidFill>
                  <a:srgbClr val="000000"/>
                </a:solidFill>
                <a:effectLst/>
                <a:latin typeface="Cambria" panose="02040503050406030204" pitchFamily="18" charset="0"/>
              </a:rPr>
              <a:t>Then Jesus said to her, “</a:t>
            </a:r>
            <a:r>
              <a:rPr lang="en-US" sz="3400" i="1" dirty="0" err="1">
                <a:solidFill>
                  <a:srgbClr val="000000"/>
                </a:solidFill>
                <a:latin typeface="Cambria" panose="02040503050406030204" pitchFamily="18" charset="0"/>
              </a:rPr>
              <a:t>Mary</a:t>
            </a:r>
            <a:r>
              <a:rPr lang="en-US" sz="3400" b="0" i="1" dirty="0" err="1">
                <a:solidFill>
                  <a:srgbClr val="000000"/>
                </a:solidFill>
                <a:effectLst/>
                <a:latin typeface="Cambria" panose="02040503050406030204" pitchFamily="18" charset="0"/>
              </a:rPr>
              <a:t>!"She</a:t>
            </a:r>
            <a:r>
              <a:rPr lang="en-US" sz="3400" b="0" i="1" dirty="0">
                <a:solidFill>
                  <a:srgbClr val="000000"/>
                </a:solidFill>
                <a:effectLst/>
                <a:latin typeface="Cambria" panose="02040503050406030204" pitchFamily="18" charset="0"/>
              </a:rPr>
              <a:t> turned. She said to him, "</a:t>
            </a:r>
            <a:r>
              <a:rPr lang="en-US" sz="3400" b="0" i="1" dirty="0" err="1">
                <a:solidFill>
                  <a:srgbClr val="000000"/>
                </a:solidFill>
                <a:effectLst/>
                <a:latin typeface="Cambria" panose="02040503050406030204" pitchFamily="18" charset="0"/>
              </a:rPr>
              <a:t>Rabbouni</a:t>
            </a:r>
            <a:r>
              <a:rPr lang="en-US" sz="3400" b="0" i="1" dirty="0">
                <a:solidFill>
                  <a:srgbClr val="000000"/>
                </a:solidFill>
                <a:effectLst/>
                <a:latin typeface="Cambria" panose="02040503050406030204" pitchFamily="18" charset="0"/>
              </a:rPr>
              <a:t>"—which means "Teacher."</a:t>
            </a:r>
            <a:endParaRPr lang="en-US" sz="3400" b="0" i="0" dirty="0">
              <a:solidFill>
                <a:srgbClr val="040404"/>
              </a:solidFill>
              <a:effectLst/>
              <a:latin typeface="Cambria" panose="02040503050406030204" pitchFamily="18" charset="0"/>
            </a:endParaRPr>
          </a:p>
          <a:p>
            <a:pPr marL="0" indent="0" algn="l">
              <a:buNone/>
            </a:pPr>
            <a:r>
              <a:rPr lang="en-US" sz="3400" b="0" i="1" dirty="0">
                <a:solidFill>
                  <a:srgbClr val="000000"/>
                </a:solidFill>
                <a:effectLst/>
                <a:latin typeface="Cambria" panose="02040503050406030204" pitchFamily="18" charset="0"/>
              </a:rPr>
              <a:t>Jesus then told her, "Don't hold on to me! I have not yet gone to the Beloved. But tell my other disciples that I am going to my Beloved and your Beloved, my God and your God." </a:t>
            </a:r>
            <a:endParaRPr lang="en-US" sz="3400" b="0" i="0" dirty="0">
              <a:solidFill>
                <a:srgbClr val="040404"/>
              </a:solidFill>
              <a:effectLst/>
              <a:latin typeface="Cambria" panose="02040503050406030204" pitchFamily="18" charset="0"/>
            </a:endParaRPr>
          </a:p>
          <a:p>
            <a:pPr marL="0" indent="0" algn="l">
              <a:buNone/>
            </a:pPr>
            <a:r>
              <a:rPr lang="en-US" sz="3400" b="0" i="1" dirty="0">
                <a:solidFill>
                  <a:srgbClr val="000000"/>
                </a:solidFill>
                <a:effectLst/>
                <a:latin typeface="Cambria" panose="02040503050406030204" pitchFamily="18" charset="0"/>
              </a:rPr>
              <a:t>Mary Magdalene then went to the disciples with the message, "I have seen the Teacher!" And she told them what he had said to her.</a:t>
            </a:r>
            <a:r>
              <a:rPr lang="en-US" sz="3400" i="1" dirty="0">
                <a:solidFill>
                  <a:srgbClr val="000000"/>
                </a:solidFill>
                <a:latin typeface="Cambria" panose="02040503050406030204" pitchFamily="18" charset="0"/>
              </a:rPr>
              <a:t> </a:t>
            </a:r>
            <a:r>
              <a:rPr lang="en-US" sz="2200" b="0" i="1" dirty="0">
                <a:solidFill>
                  <a:srgbClr val="000000"/>
                </a:solidFill>
                <a:effectLst/>
                <a:latin typeface="Cambria" panose="02040503050406030204" pitchFamily="18" charset="0"/>
              </a:rPr>
              <a:t>(John 20: 14-18)</a:t>
            </a:r>
            <a:endParaRPr lang="en-US" sz="2200" b="0" i="0" dirty="0">
              <a:solidFill>
                <a:srgbClr val="020202"/>
              </a:solidFill>
              <a:effectLst/>
              <a:latin typeface="Cambria" panose="02040503050406030204" pitchFamily="18" charset="0"/>
            </a:endParaRPr>
          </a:p>
          <a:p>
            <a:pPr marL="0" indent="0" algn="l">
              <a:buNone/>
            </a:pPr>
            <a:r>
              <a:rPr lang="en-US" sz="3400" b="0" i="0" dirty="0">
                <a:solidFill>
                  <a:srgbClr val="020202"/>
                </a:solidFill>
                <a:effectLst/>
                <a:latin typeface="Cambria" panose="02040503050406030204" pitchFamily="18" charset="0"/>
              </a:rPr>
              <a:t>Mary of Magdala, Apostle to the Apostles, first to witness to the Resurrection, is the first to be called by name and commissioned to proclaim the Good News by the Risen Christ.</a:t>
            </a:r>
            <a:r>
              <a:rPr lang="en-US" sz="3400" dirty="0">
                <a:solidFill>
                  <a:srgbClr val="040404"/>
                </a:solidFill>
                <a:latin typeface="Cambria" panose="02040503050406030204" pitchFamily="18" charset="0"/>
              </a:rPr>
              <a:t> </a:t>
            </a:r>
            <a:r>
              <a:rPr lang="en-US" sz="3400" b="0" i="0" dirty="0">
                <a:solidFill>
                  <a:srgbClr val="020202"/>
                </a:solidFill>
                <a:effectLst/>
                <a:latin typeface="Cambria" panose="02040503050406030204" pitchFamily="18" charset="0"/>
              </a:rPr>
              <a:t>As Fr. James Martin SJ has </a:t>
            </a:r>
            <a:r>
              <a:rPr lang="en-US" sz="3400" dirty="0">
                <a:solidFill>
                  <a:srgbClr val="020202"/>
                </a:solidFill>
                <a:latin typeface="Cambria" panose="02040503050406030204" pitchFamily="18" charset="0"/>
              </a:rPr>
              <a:t>expressed it</a:t>
            </a:r>
            <a:r>
              <a:rPr lang="en-US" sz="3400" b="0" i="0" dirty="0">
                <a:solidFill>
                  <a:srgbClr val="020202"/>
                </a:solidFill>
                <a:effectLst/>
                <a:latin typeface="Cambria" panose="02040503050406030204" pitchFamily="18" charset="0"/>
              </a:rPr>
              <a:t>, </a:t>
            </a:r>
            <a:r>
              <a:rPr lang="en-US" sz="3400" b="0" i="1" dirty="0">
                <a:solidFill>
                  <a:srgbClr val="020202"/>
                </a:solidFill>
                <a:effectLst/>
                <a:latin typeface="Cambria" panose="02040503050406030204" pitchFamily="18" charset="0"/>
              </a:rPr>
              <a:t>"</a:t>
            </a:r>
            <a:r>
              <a:rPr lang="en-US" sz="3400" b="0" i="1" dirty="0">
                <a:solidFill>
                  <a:srgbClr val="0F1419"/>
                </a:solidFill>
                <a:effectLst/>
                <a:latin typeface="Cambria" panose="02040503050406030204" pitchFamily="18" charset="0"/>
              </a:rPr>
              <a:t>The Risen Christ appeared first to Mary Magdalene, not to a man. </a:t>
            </a:r>
            <a:r>
              <a:rPr lang="en-US" sz="3400" b="0" i="1" dirty="0">
                <a:solidFill>
                  <a:srgbClr val="020202"/>
                </a:solidFill>
                <a:effectLst/>
                <a:latin typeface="Cambria" panose="02040503050406030204" pitchFamily="18" charset="0"/>
              </a:rPr>
              <a:t>Any discussion of women's roles in the church must begin here.“</a:t>
            </a:r>
          </a:p>
          <a:p>
            <a:pPr marL="0" indent="0" algn="l">
              <a:buNone/>
            </a:pPr>
            <a:r>
              <a:rPr lang="en-US" sz="3400" b="0" i="0" dirty="0">
                <a:solidFill>
                  <a:srgbClr val="040404"/>
                </a:solidFill>
                <a:effectLst/>
                <a:latin typeface="Cambria" panose="02040503050406030204" pitchFamily="18" charset="0"/>
              </a:rPr>
              <a:t/>
            </a:r>
            <a:br>
              <a:rPr lang="en-US" sz="3400" b="0" i="0" dirty="0">
                <a:solidFill>
                  <a:srgbClr val="040404"/>
                </a:solidFill>
                <a:effectLst/>
                <a:latin typeface="Cambria" panose="02040503050406030204" pitchFamily="18" charset="0"/>
              </a:rPr>
            </a:br>
            <a:r>
              <a:rPr lang="en-US" sz="3400" b="0" i="0" dirty="0">
                <a:solidFill>
                  <a:srgbClr val="020202"/>
                </a:solidFill>
                <a:effectLst/>
                <a:latin typeface="Cambria" panose="02040503050406030204" pitchFamily="18" charset="0"/>
              </a:rPr>
              <a:t>So today, like Mary of Magdala, we proclaim with joy the Good News: Christ is with us! God calls women to preach, teach, and lead. And for that, we rejoice.</a:t>
            </a:r>
          </a:p>
          <a:p>
            <a:pPr marL="0" indent="0" algn="l">
              <a:buNone/>
            </a:pPr>
            <a:endParaRPr lang="en-US" sz="1900" b="0" i="0" dirty="0">
              <a:solidFill>
                <a:srgbClr val="040404"/>
              </a:solidFill>
              <a:effectLst/>
              <a:latin typeface="Cambria" panose="02040503050406030204" pitchFamily="18" charset="0"/>
            </a:endParaRPr>
          </a:p>
          <a:p>
            <a:endParaRPr lang="en-AU" dirty="0"/>
          </a:p>
        </p:txBody>
      </p:sp>
      <p:pic>
        <p:nvPicPr>
          <p:cNvPr id="1033" name="Picture 9" descr="Kate Headshot 2023">
            <a:extLst>
              <a:ext uri="{FF2B5EF4-FFF2-40B4-BE49-F238E27FC236}">
                <a16:creationId xmlns:a16="http://schemas.microsoft.com/office/drawing/2014/main" xmlns="" id="{EB6247D6-47D8-8AE3-1D40-AC71BA156C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662" y="3429000"/>
            <a:ext cx="1396488" cy="157638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xmlns="" id="{DB573070-79FB-CE11-F999-2DE9012876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xmlns="" id="{68C5ECD0-545A-1A06-FA8B-803A6765EF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96F55843-5645-0DD8-D127-56182CE94C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xmlns="" id="{D2E73FB2-2845-6A88-3E2A-C3D9BEFAD2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627A710-FB54-87E8-29BC-32319A2E7DB5}"/>
              </a:ext>
            </a:extLst>
          </p:cNvPr>
          <p:cNvSpPr txBox="1"/>
          <p:nvPr/>
        </p:nvSpPr>
        <p:spPr>
          <a:xfrm>
            <a:off x="9889716" y="5132439"/>
            <a:ext cx="2302284" cy="1200329"/>
          </a:xfrm>
          <a:prstGeom prst="rect">
            <a:avLst/>
          </a:prstGeom>
          <a:noFill/>
        </p:spPr>
        <p:txBody>
          <a:bodyPr wrap="square" rtlCol="0">
            <a:spAutoFit/>
          </a:bodyPr>
          <a:lstStyle/>
          <a:p>
            <a:pPr marL="0" indent="0" algn="l">
              <a:buNone/>
            </a:pPr>
            <a:r>
              <a:rPr lang="en-US" sz="1200" dirty="0"/>
              <a:t>An Easter Greeting sent from Kate McElwee, Executive Director, Women’s Ordination Conference (WOC) Washington, to Catholic women worldwide, April, 2023</a:t>
            </a:r>
            <a:endParaRPr lang="en-US" sz="1200" b="0" i="0" dirty="0">
              <a:solidFill>
                <a:srgbClr val="040404"/>
              </a:solidFill>
              <a:effectLst/>
              <a:latin typeface="Cambria" panose="02040503050406030204" pitchFamily="18" charset="0"/>
            </a:endParaRPr>
          </a:p>
        </p:txBody>
      </p:sp>
    </p:spTree>
    <p:extLst>
      <p:ext uri="{BB962C8B-B14F-4D97-AF65-F5344CB8AC3E}">
        <p14:creationId xmlns:p14="http://schemas.microsoft.com/office/powerpoint/2010/main" val="156282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656C0-488A-DDAF-F52C-ADBAF5A42E3B}"/>
              </a:ext>
            </a:extLst>
          </p:cNvPr>
          <p:cNvSpPr>
            <a:spLocks noGrp="1"/>
          </p:cNvSpPr>
          <p:nvPr>
            <p:ph type="title"/>
          </p:nvPr>
        </p:nvSpPr>
        <p:spPr>
          <a:xfrm>
            <a:off x="677334" y="235974"/>
            <a:ext cx="11347518" cy="835742"/>
          </a:xfrm>
        </p:spPr>
        <p:txBody>
          <a:bodyPr/>
          <a:lstStyle/>
          <a:p>
            <a:pPr algn="ctr"/>
            <a:r>
              <a:rPr lang="en-US" dirty="0">
                <a:solidFill>
                  <a:schemeClr val="tx1"/>
                </a:solidFill>
                <a:latin typeface="Candara" panose="020E0502030303020204" pitchFamily="34" charset="0"/>
              </a:rPr>
              <a:t>We are invited to pray together …</a:t>
            </a:r>
            <a:endParaRPr lang="en-AU" dirty="0">
              <a:solidFill>
                <a:schemeClr val="tx1"/>
              </a:solidFill>
              <a:latin typeface="Candara" panose="020E0502030303020204" pitchFamily="34" charset="0"/>
            </a:endParaRPr>
          </a:p>
        </p:txBody>
      </p:sp>
      <p:sp>
        <p:nvSpPr>
          <p:cNvPr id="3" name="Content Placeholder 2">
            <a:extLst>
              <a:ext uri="{FF2B5EF4-FFF2-40B4-BE49-F238E27FC236}">
                <a16:creationId xmlns:a16="http://schemas.microsoft.com/office/drawing/2014/main" xmlns="" id="{010C6F77-BEF9-8555-878D-2AE028BF831E}"/>
              </a:ext>
            </a:extLst>
          </p:cNvPr>
          <p:cNvSpPr>
            <a:spLocks noGrp="1"/>
          </p:cNvSpPr>
          <p:nvPr>
            <p:ph idx="1"/>
          </p:nvPr>
        </p:nvSpPr>
        <p:spPr>
          <a:xfrm>
            <a:off x="677334" y="1376516"/>
            <a:ext cx="11347518" cy="4965292"/>
          </a:xfrm>
        </p:spPr>
        <p:txBody>
          <a:bodyPr>
            <a:noAutofit/>
          </a:bodyPr>
          <a:lstStyle/>
          <a:p>
            <a:pPr marL="0" indent="0" algn="ctr">
              <a:buNone/>
            </a:pPr>
            <a:r>
              <a:rPr lang="en-US" sz="2400" dirty="0"/>
              <a:t>God of All Possibility, Mary’s fiat was a “Yes” that </a:t>
            </a:r>
            <a:r>
              <a:rPr lang="en-US" sz="2400" dirty="0" err="1"/>
              <a:t>enfleshed</a:t>
            </a:r>
            <a:r>
              <a:rPr lang="en-US" sz="2400" dirty="0"/>
              <a:t> divinity, that shook the foundations of power, that bore You through her human body to a broken world. You promised her that with You, nothing will be impossible. </a:t>
            </a:r>
          </a:p>
          <a:p>
            <a:pPr marL="0" indent="0" algn="ctr">
              <a:buNone/>
            </a:pPr>
            <a:r>
              <a:rPr lang="en-US" sz="2400" dirty="0"/>
              <a:t>And so, we pray that women may bear the image of Christ, as Mary did. That women may yet say, “This is my body, this is my blood,” as Mary did.             That women may preach the raising of the lowly and the humbling of the powers that be, as Mary did.</a:t>
            </a:r>
          </a:p>
          <a:p>
            <a:pPr marL="0" indent="0" algn="ctr">
              <a:buNone/>
            </a:pPr>
            <a:r>
              <a:rPr lang="en-US" sz="2400" dirty="0"/>
              <a:t> We pray that You bless us in bringing to birth a new Church where all may live into the fullness of their callings. Mary brought Christ into the world. Through your power and possibility may women today do the same. </a:t>
            </a:r>
          </a:p>
          <a:p>
            <a:pPr marL="0" indent="0" algn="ctr">
              <a:buNone/>
            </a:pPr>
            <a:r>
              <a:rPr lang="en-US" sz="2400" dirty="0"/>
              <a:t>Holy Spirit of justice and wisdom, may we as children of God all be seen as equal in dignity, each free to follow the call of our Baptism to serve you and your people, for the sake of Christ’s Kingdom.</a:t>
            </a:r>
            <a:endParaRPr lang="en-AU" sz="2400" dirty="0"/>
          </a:p>
        </p:txBody>
      </p:sp>
    </p:spTree>
    <p:extLst>
      <p:ext uri="{BB962C8B-B14F-4D97-AF65-F5344CB8AC3E}">
        <p14:creationId xmlns:p14="http://schemas.microsoft.com/office/powerpoint/2010/main" val="16497567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7</TotalTime>
  <Words>364</Words>
  <Application>Microsoft Office PowerPoint</Application>
  <PresentationFormat>Custom</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Facet</vt:lpstr>
      <vt:lpstr>‘God has done great things for me …’ Luke 1:46) </vt:lpstr>
      <vt:lpstr>  ‘They were surprised to find him  talking with a woman’. John 4:27-30  </vt:lpstr>
      <vt:lpstr>      ‘Jesus loved Martha and her sister and Lazarus’. John 11:28-29  </vt:lpstr>
      <vt:lpstr>‘He is risen!’ Luke 24: 9-12 </vt:lpstr>
      <vt:lpstr>PowerPoint Presentation</vt:lpstr>
      <vt:lpstr>We are invited to pray together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has done great things for me …’ Luke 1:46)</dc:title>
  <dc:creator>Trish Hindmarsh</dc:creator>
  <cp:lastModifiedBy>Fitness For Hire</cp:lastModifiedBy>
  <cp:revision>2</cp:revision>
  <dcterms:created xsi:type="dcterms:W3CDTF">2023-04-14T01:25:19Z</dcterms:created>
  <dcterms:modified xsi:type="dcterms:W3CDTF">2023-04-26T01:54:47Z</dcterms:modified>
</cp:coreProperties>
</file>